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276" r:id="rId9"/>
    <p:sldId id="264" r:id="rId10"/>
    <p:sldId id="266" r:id="rId11"/>
    <p:sldId id="267" r:id="rId12"/>
    <p:sldId id="29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303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6" r:id="rId36"/>
    <p:sldId id="293" r:id="rId37"/>
    <p:sldId id="300" r:id="rId38"/>
    <p:sldId id="301" r:id="rId39"/>
    <p:sldId id="302" r:id="rId40"/>
    <p:sldId id="295" r:id="rId41"/>
    <p:sldId id="297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B95A-4E0C-4C9B-AF19-20C55755A235}" type="datetimeFigureOut">
              <a:rPr lang="en-US" smtClean="0"/>
              <a:pPr/>
              <a:t>25/2/2010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E903-BFD5-4CCC-A9AD-A5F32812959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595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12</a:t>
            </a:fld>
            <a:endParaRPr lang="ar-E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13</a:t>
            </a:fld>
            <a:endParaRPr lang="ar-E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14</a:t>
            </a:fld>
            <a:endParaRPr lang="ar-E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16</a:t>
            </a:fld>
            <a:endParaRPr lang="ar-E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17</a:t>
            </a:fld>
            <a:endParaRPr lang="ar-E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18</a:t>
            </a:fld>
            <a:endParaRPr lang="ar-E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19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20</a:t>
            </a:fld>
            <a:endParaRPr lang="ar-E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21</a:t>
            </a:fld>
            <a:endParaRPr lang="ar-E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22</a:t>
            </a:fld>
            <a:endParaRPr lang="ar-E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23</a:t>
            </a:fld>
            <a:endParaRPr lang="ar-E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24</a:t>
            </a:fld>
            <a:endParaRPr lang="ar-E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25</a:t>
            </a:fld>
            <a:endParaRPr lang="ar-E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27</a:t>
            </a:fld>
            <a:endParaRPr lang="ar-E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28</a:t>
            </a:fld>
            <a:endParaRPr lang="ar-E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29</a:t>
            </a:fld>
            <a:endParaRPr lang="ar-E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30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31</a:t>
            </a:fld>
            <a:endParaRPr lang="ar-EG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32</a:t>
            </a:fld>
            <a:endParaRPr lang="ar-EG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33</a:t>
            </a:fld>
            <a:endParaRPr lang="ar-EG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34</a:t>
            </a:fld>
            <a:endParaRPr lang="ar-EG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35</a:t>
            </a:fld>
            <a:endParaRPr lang="ar-EG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0904-8962-4220-8F84-C6C140FE6680}" type="slidenum">
              <a:rPr lang="ar-SA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37</a:t>
            </a:fld>
            <a:endParaRPr lang="ar-EG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38</a:t>
            </a:fld>
            <a:endParaRPr lang="ar-EG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39</a:t>
            </a:fld>
            <a:endParaRPr lang="ar-EG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90904-8962-4220-8F84-C6C140FE6680}" type="slidenum">
              <a:rPr lang="ar-SA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41</a:t>
            </a:fld>
            <a:endParaRPr lang="ar-EG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42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E903-BFD5-4CCC-A9AD-A5F32812959F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50800" dist="25400" dir="1350000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E9E9E8" mc:Ignorable=""/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0D7067-B05D-4D73-97CE-4460A2393099}" type="datetimeFigureOut">
              <a:rPr lang="en-US" smtClean="0"/>
              <a:pPr/>
              <a:t>25/2/2010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64DCBA-7344-4F24-B909-7C11C9D17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 spd="slow">
    <p:wipe dir="d"/>
  </p:transition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xmlns:mc="http://schemas.openxmlformats.org/markup-compatibility/2006" xmlns:a14="http://schemas.microsoft.com/office/drawing/2010/main" val="F9F9F9" mc:Ignorable="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9%85%D9%84%D9%81:Kingfarouk1948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 smtClean="0"/>
              <a:t>الأسطورة المصرية</a:t>
            </a:r>
            <a:endParaRPr lang="en-US" sz="8000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33800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 smtClean="0"/>
              <a:t>*حصل على دكتوراه العلوم الأنجليزية </a:t>
            </a:r>
            <a:r>
              <a:rPr lang="ar-EG" sz="3200" dirty="0" smtClean="0"/>
              <a:t>1923</a:t>
            </a:r>
            <a:r>
              <a:rPr lang="ar-SA" sz="3200" dirty="0" smtClean="0"/>
              <a:t>.</a:t>
            </a:r>
            <a:endParaRPr lang="ar-EG" sz="3200" dirty="0" smtClean="0"/>
          </a:p>
          <a:p>
            <a:pPr algn="r" rtl="1"/>
            <a:endParaRPr lang="ar-SA" sz="3200" dirty="0" smtClean="0"/>
          </a:p>
          <a:p>
            <a:pPr algn="r" rtl="1"/>
            <a:r>
              <a:rPr lang="ar-SA" sz="3200" dirty="0" smtClean="0"/>
              <a:t>*اول مصرى يحصل على دكتوراه العلوم</a:t>
            </a:r>
            <a:r>
              <a:rPr lang="en-US" sz="3200" dirty="0" smtClean="0"/>
              <a:t>DS.c </a:t>
            </a:r>
            <a:r>
              <a:rPr lang="ar-SA" sz="3200" dirty="0" smtClean="0"/>
              <a:t> .</a:t>
            </a:r>
            <a:r>
              <a:rPr lang="ar-EG" sz="3200" dirty="0" smtClean="0">
                <a:solidFill>
                  <a:srgbClr xmlns:mc="http://schemas.openxmlformats.org/markup-compatibility/2006" xmlns:a14="http://schemas.microsoft.com/office/drawing/2010/main" val="333333" mc:Ignorable="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US" sz="32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4718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333333" mc:Ignorable="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333333" mc:Ignorable="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333333" mc:Ignorable="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333333" mc:Ignorable="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endParaRPr lang="ar-EG" sz="4400" dirty="0" smtClean="0"/>
          </a:p>
          <a:p>
            <a:pPr algn="r" rtl="1"/>
            <a:r>
              <a:rPr lang="ar-EG" sz="4400" dirty="0" smtClean="0"/>
              <a:t>عند رجوع ا</a:t>
            </a:r>
            <a:r>
              <a:rPr lang="ar-SA" sz="4400" dirty="0" smtClean="0"/>
              <a:t>لدكتور/ </a:t>
            </a:r>
            <a:r>
              <a:rPr lang="ar-EG" sz="4400" dirty="0" smtClean="0"/>
              <a:t>مصطفي مشرفة إلى أرض الوطن عين أستاذاً مساعدا ًفى</a:t>
            </a:r>
            <a:r>
              <a:rPr lang="ar-SA" sz="4400" dirty="0" smtClean="0"/>
              <a:t> </a:t>
            </a:r>
            <a:r>
              <a:rPr lang="ar-EG" sz="4400" dirty="0" smtClean="0"/>
              <a:t>كلية العلوم .</a:t>
            </a:r>
          </a:p>
          <a:p>
            <a:pPr algn="r" rtl="1">
              <a:buNone/>
            </a:pPr>
            <a:r>
              <a:rPr lang="ar-EG" sz="4400" dirty="0" smtClean="0"/>
              <a:t>    </a:t>
            </a:r>
          </a:p>
          <a:p>
            <a:pPr algn="r" rtl="1"/>
            <a:endParaRPr lang="ar-EG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العودة إلى الوطن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EG" sz="30000" dirty="0" smtClean="0"/>
              <a:t>؟</a:t>
            </a:r>
            <a:endParaRPr lang="ar-EG" sz="300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EG" sz="4400" dirty="0" smtClean="0"/>
              <a:t>سعد زغلول</a:t>
            </a:r>
          </a:p>
          <a:p>
            <a:pPr algn="ctr" rtl="1">
              <a:buNone/>
            </a:pPr>
            <a:endParaRPr lang="en-US" sz="4400" dirty="0"/>
          </a:p>
        </p:txBody>
      </p:sp>
      <p:pic>
        <p:nvPicPr>
          <p:cNvPr id="2051" name="Picture 3" descr="C:\Users\A\Desktop\pic01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066800"/>
            <a:ext cx="4562475" cy="55245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/>
              <a:t>عُين أستاذ للرياضيات في مدرسة المعلمين العليا ثم للرياضة التطبيقية في كلية العلوم 1926. مُنح لقب أستاذ من جامعة القاهرة و هو دون الثلاثين من عمره.</a:t>
            </a:r>
          </a:p>
          <a:p>
            <a:pPr algn="r" rtl="1"/>
            <a:r>
              <a:rPr lang="ar-EG" sz="3200" dirty="0" smtClean="0"/>
              <a:t> كان يتابع أبحاثه العالم أينشتاين صاحب نظرية النسبية، ووصفه بأنه واحد من أعظم علماء الفيزياء . </a:t>
            </a:r>
            <a:endParaRPr lang="en-US" sz="3200" dirty="0"/>
          </a:p>
        </p:txBody>
      </p:sp>
      <p:pic>
        <p:nvPicPr>
          <p:cNvPr id="3074" name="Picture 2" descr="C:\Users\A\Desktop\A.Einste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24200"/>
            <a:ext cx="4038600" cy="3429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EG" sz="3600" dirty="0" smtClean="0"/>
              <a:t>حصل على لقب البشاوية من الملك فاروق.</a:t>
            </a:r>
            <a:endParaRPr lang="en-US" sz="3600" dirty="0"/>
          </a:p>
        </p:txBody>
      </p:sp>
      <p:pic>
        <p:nvPicPr>
          <p:cNvPr id="56322" name="Picture 2" descr="الملك فاروق">
            <a:hlinkClick r:id="rId3" tooltip="الملك فاروق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371600"/>
            <a:ext cx="3124200" cy="448741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/>
              <a:t> و بعد تعين ا</a:t>
            </a:r>
            <a:r>
              <a:rPr lang="ar-SA" sz="3200" dirty="0" smtClean="0"/>
              <a:t>لدكتور/ </a:t>
            </a:r>
            <a:r>
              <a:rPr lang="ar-EG" sz="3200" dirty="0" smtClean="0"/>
              <a:t>مصطفي مشرفة أستاذاً بجامعة القاهرة</a:t>
            </a:r>
          </a:p>
          <a:p>
            <a:pPr algn="r" rtl="1"/>
            <a:r>
              <a:rPr lang="ar-EG" sz="3200" dirty="0" smtClean="0"/>
              <a:t>اصبح وكيل كلية العلوم ثم انتخب في عام 1936</a:t>
            </a:r>
          </a:p>
          <a:p>
            <a:pPr algn="r" rtl="1">
              <a:buNone/>
            </a:pPr>
            <a:r>
              <a:rPr lang="ar-EG" sz="3200" dirty="0" smtClean="0"/>
              <a:t>*عميداً لكلية العلوم، فأصبح بذلك أول عميد مصري لها.</a:t>
            </a:r>
          </a:p>
          <a:p>
            <a:pPr algn="r" rtl="1">
              <a:buNone/>
            </a:pPr>
            <a:endParaRPr lang="ar-EG" sz="3200" dirty="0"/>
          </a:p>
        </p:txBody>
      </p:sp>
      <p:pic>
        <p:nvPicPr>
          <p:cNvPr id="5122" name="Picture 2" descr="C:\Users\A\Desktop\Gam3a alcah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3810000" cy="3695700"/>
          </a:xfrm>
          <a:prstGeom prst="rect">
            <a:avLst/>
          </a:prstGeom>
          <a:noFill/>
        </p:spPr>
      </p:pic>
      <p:pic>
        <p:nvPicPr>
          <p:cNvPr id="5123" name="Picture 3" descr="C:\Users\A\Desktop\Mostafa moshara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90800"/>
            <a:ext cx="2895600" cy="3733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68963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/>
              <a:t>رشح أينشتاين الدكتور/ مصطفي مشرفة لمنحة فى جامعة </a:t>
            </a:r>
          </a:p>
          <a:p>
            <a:pPr algn="r" rtl="1">
              <a:buNone/>
            </a:pPr>
            <a:r>
              <a:rPr lang="ar-EG" sz="3200" dirty="0" smtClean="0"/>
              <a:t>    برنستون الأمريكية .</a:t>
            </a:r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r>
              <a:rPr lang="ar-EG" sz="3200" dirty="0" smtClean="0"/>
              <a:t>*وافقت الحكومة المصرية على سفره إلى الولايات المتحدة ،</a:t>
            </a:r>
          </a:p>
          <a:p>
            <a:pPr algn="r" rtl="1">
              <a:buNone/>
            </a:pPr>
            <a:r>
              <a:rPr lang="ar-EG" sz="3200" dirty="0" smtClean="0"/>
              <a:t>ولكن الملك فاروق</a:t>
            </a:r>
            <a:r>
              <a:rPr lang="en-US" sz="3200" dirty="0" smtClean="0"/>
              <a:t>  </a:t>
            </a:r>
            <a:r>
              <a:rPr lang="ar-EG" sz="3200" dirty="0" smtClean="0"/>
              <a:t>رفض فكرة سفره .  </a:t>
            </a:r>
            <a:endParaRPr lang="ar-EG" sz="3200" dirty="0"/>
          </a:p>
        </p:txBody>
      </p:sp>
      <p:pic>
        <p:nvPicPr>
          <p:cNvPr id="6146" name="Picture 2" descr="C:\Users\A\Desktop\einst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2971799" cy="1981200"/>
          </a:xfrm>
          <a:prstGeom prst="rect">
            <a:avLst/>
          </a:prstGeom>
          <a:noFill/>
        </p:spPr>
      </p:pic>
      <p:pic>
        <p:nvPicPr>
          <p:cNvPr id="4" name="Content Placeholder 3" descr="Ali_Mosharra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86000"/>
            <a:ext cx="3048000" cy="1981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/>
              <a:t>1939: قام بعمل معرض علمى فى جامعة القاهرة. </a:t>
            </a:r>
          </a:p>
          <a:p>
            <a:pPr algn="r" rtl="1">
              <a:buNone/>
            </a:pPr>
            <a:r>
              <a:rPr lang="ar-EG" sz="3200" dirty="0" smtClean="0"/>
              <a:t>   و سمى ب (مهرجان العلوم ) .</a:t>
            </a:r>
          </a:p>
          <a:p>
            <a:pPr algn="r" rtl="1">
              <a:buNone/>
            </a:pPr>
            <a:endParaRPr lang="ar-EG" sz="3200" dirty="0" smtClean="0"/>
          </a:p>
          <a:p>
            <a:pPr algn="r" rtl="1"/>
            <a:r>
              <a:rPr lang="ar-EG" sz="3200" dirty="0" smtClean="0"/>
              <a:t>1949: قام بعمل معرض لعلوم الذرة بالقاهرة بعد طول عناء بسبب رفض العلماء البريطانيين عمل هذه المعرض .</a:t>
            </a:r>
          </a:p>
          <a:p>
            <a:pPr algn="r" rtl="1">
              <a:buNone/>
            </a:pPr>
            <a:endParaRPr lang="ar-EG" sz="3200" dirty="0" smtClean="0"/>
          </a:p>
          <a:p>
            <a:pPr algn="r" rtl="1">
              <a:buNone/>
            </a:pPr>
            <a:r>
              <a:rPr lang="ar-EG" sz="3200" dirty="0" smtClean="0"/>
              <a:t>قال العالم المصرى :</a:t>
            </a:r>
          </a:p>
          <a:p>
            <a:pPr algn="r" rtl="1">
              <a:buNone/>
            </a:pPr>
            <a:r>
              <a:rPr lang="ar-EG" sz="3200" dirty="0" smtClean="0"/>
              <a:t>*** خيراً للكلية أن تخرج عالماً واحداً كاملاً أفضل من أن تخرج كثيرين من أنصاف العلماء ***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EG" sz="3200" dirty="0" smtClean="0"/>
              <a:t>اتجه إلى ترجمة المراجع العلمية إلى العربية بعد أن كانت الدراسة بالانجليزية فأنشأ قسماً للترجمة في الكلية.</a:t>
            </a:r>
          </a:p>
          <a:p>
            <a:pPr algn="r" rtl="1"/>
            <a:endParaRPr lang="ar-EG" sz="3200" dirty="0" smtClean="0"/>
          </a:p>
          <a:p>
            <a:pPr algn="r" rtl="1"/>
            <a:r>
              <a:rPr lang="ar-EG" sz="3200" dirty="0" smtClean="0"/>
              <a:t> شجع البحث العلمي وتأسيس الجمعيات العلمية، وقام بتأسيس الجمعية المصرية للعلوم الرياضية والطبيعية والمجمع المصري للثقافة العلمية. </a:t>
            </a:r>
          </a:p>
          <a:p>
            <a:pPr algn="r" rtl="1"/>
            <a:endParaRPr lang="ar-EG" sz="3200" dirty="0" smtClean="0"/>
          </a:p>
          <a:p>
            <a:pPr algn="r" rtl="1"/>
            <a:r>
              <a:rPr lang="ar-EG" sz="3200" dirty="0" smtClean="0"/>
              <a:t>اهتم أيضاً بالتراث العلمي العربي فقام مع تلميذه محمد مرسي أحمد بتحقيق ونشر كتاب الجبر والمقابلة للخوارزمي</a:t>
            </a:r>
            <a:r>
              <a:rPr lang="fr-FR" sz="3200" dirty="0" smtClean="0"/>
              <a:t>.</a:t>
            </a:r>
            <a:br>
              <a:rPr lang="fr-FR" sz="3200" dirty="0" smtClean="0"/>
            </a:br>
            <a:endParaRPr lang="ar-EG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أهم أعماله</a:t>
            </a:r>
            <a:endParaRPr lang="ar-EG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i_Mosharraf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أحب الفن و كان يهوى العزف على الكمان، وأنشأ الجمعية المصرية لهواة الموسيقى لتعريب المقطوعات العالمية</a:t>
            </a:r>
            <a:r>
              <a:rPr lang="fr-FR" sz="3200" dirty="0" smtClean="0"/>
              <a:t>.</a:t>
            </a:r>
            <a:br>
              <a:rPr lang="fr-FR" sz="3200" dirty="0" smtClean="0"/>
            </a:br>
            <a:endParaRPr lang="fr-FR" sz="3200" dirty="0" smtClean="0"/>
          </a:p>
          <a:p>
            <a:endParaRPr lang="en-US" sz="3200" dirty="0" smtClean="0"/>
          </a:p>
          <a:p>
            <a:endParaRPr lang="ar-EG" sz="3200" dirty="0" smtClean="0"/>
          </a:p>
          <a:p>
            <a:pPr algn="r" rtl="1"/>
            <a:r>
              <a:rPr lang="ar-EG" sz="3200" dirty="0" smtClean="0"/>
              <a:t>دارت أبحاث الدكتور مشرفة حول تطبيقه الشروط الكمية بصورة معدلة تسمح بإيجاد تفسير لظاهرتي شتارك وزيمان</a:t>
            </a:r>
            <a:r>
              <a:rPr lang="fr-FR" sz="3200" dirty="0" smtClean="0"/>
              <a:t>.</a:t>
            </a:r>
            <a:endParaRPr lang="ar-EG" sz="3200" dirty="0" smtClean="0"/>
          </a:p>
          <a:p>
            <a:endParaRPr lang="ar-EG" sz="3200" dirty="0" smtClean="0"/>
          </a:p>
          <a:p>
            <a:r>
              <a:rPr lang="ar-EG" sz="3200" dirty="0" smtClean="0"/>
              <a:t>كذلك كان الدكتور مشرفة أول من قام ببحوث علمية حول إيجاد مقياس للفراغ ؛ حيث كانت هندسة الفراغ المبنية على نظرية "أينشتين" تتعرض فقط لحركة الجسم المتحرك في مجال الجاذبية</a:t>
            </a:r>
            <a:r>
              <a:rPr lang="fr-FR" sz="3200" dirty="0" smtClean="0"/>
              <a:t>.</a:t>
            </a:r>
            <a:endParaRPr lang="ar-EG" sz="3200" dirty="0"/>
          </a:p>
        </p:txBody>
      </p:sp>
      <p:pic>
        <p:nvPicPr>
          <p:cNvPr id="4" name="Picture 3" descr="images[3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58982" cy="1828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endParaRPr lang="ar-EG" sz="3200" dirty="0" smtClean="0"/>
          </a:p>
          <a:p>
            <a:pPr>
              <a:buNone/>
            </a:pPr>
            <a:endParaRPr lang="ar-EG" sz="3200" dirty="0" smtClean="0"/>
          </a:p>
          <a:p>
            <a:r>
              <a:rPr lang="ar-EG" sz="3200" dirty="0" smtClean="0"/>
              <a:t>وقد درس مشرفة العلاقة بين المادة والإشعاع .</a:t>
            </a:r>
          </a:p>
          <a:p>
            <a:endParaRPr lang="ar-EG" sz="3200" dirty="0" smtClean="0"/>
          </a:p>
          <a:p>
            <a:r>
              <a:rPr lang="ar-EG" sz="3200" dirty="0" smtClean="0"/>
              <a:t>وتُقدر أبحاثه المتميزة في نظريات الكم والذرة والإشعاع والميكانيكا بنحو 15 بحثاً، وقد بلغت مسودات أبحاثه العلمية قبل وفاته حوالي 300 مسودة</a:t>
            </a:r>
            <a:r>
              <a:rPr lang="fr-FR" sz="3200" dirty="0" smtClean="0"/>
              <a:t>.</a:t>
            </a:r>
            <a:endParaRPr lang="ar-EG" sz="32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/>
              <a:t>ويعد مشرفة أحد القلائل الذين عرفوا سر تفتت الذرة وأحد العلماء الذين ناهضوا استخدامها في صنع أسلحة في الحروب ، ولم يكن يتمنى أن تُصنع القنبلة الهيدروجينية أبداً، وهو ما حدث بالفعل بعد وفاته بسنوات في الولايات المتحدة الأمريكية والاتحاد السوفيتي</a:t>
            </a:r>
            <a:r>
              <a:rPr lang="fr-FR" sz="3200" dirty="0" smtClean="0"/>
              <a:t>.</a:t>
            </a:r>
            <a:endParaRPr lang="ar-EG" sz="3200" dirty="0"/>
          </a:p>
        </p:txBody>
      </p:sp>
      <p:pic>
        <p:nvPicPr>
          <p:cNvPr id="7170" name="Picture 2" descr="C:\Users\A\Desktop\UCAEBNJBNCARNTLR9CAH1S456CASJKZYRCA3EF99XCAA0D7B9CAWL136JCAUCS5VXCAO146DWCADHWEPTCAE0V4J1CADWN02LCAUH8WY4CAJXSV2UCAM5B66CCAVF9YQICAHVDJO3CAZWR8O3CARLGEPICAQ9CT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52800"/>
            <a:ext cx="1752600" cy="2819400"/>
          </a:xfrm>
          <a:prstGeom prst="rect">
            <a:avLst/>
          </a:prstGeom>
          <a:noFill/>
        </p:spPr>
      </p:pic>
      <p:pic>
        <p:nvPicPr>
          <p:cNvPr id="7171" name="Picture 3" descr="C:\Users\A\Desktop\JCA1SRQLKCA9MS7J4CAVTSHDSCA9EYZSRCAZJKZGPCAE7IBRYCAKAHW1ECAJ2R4R4CAEVFGABCAC3E1QACAS092PVCAO3ZVLTCAMYV64SCA725YA5CA3K28R3CAQ3PIN0CA27E3DECAOE28DKCA9FC21JCAYSXW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352800"/>
            <a:ext cx="2590800" cy="2743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 القنبلة الهيدروجينية </a:t>
            </a:r>
          </a:p>
          <a:p>
            <a:pPr algn="r" rtl="1">
              <a:buNone/>
            </a:pPr>
            <a:endParaRPr lang="ar-EG" sz="3200" dirty="0" smtClean="0"/>
          </a:p>
          <a:p>
            <a:pPr algn="r" rtl="1"/>
            <a:r>
              <a:rPr lang="ar-EG" sz="3200" dirty="0" smtClean="0"/>
              <a:t>القنابل الهيدروجينية عبارة عن أحد أنواع الأسلحة النووية وبالتحديد يعتبر من نوع الأسلحة النووية الأندماجية ويعرف أيضا باسم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H-</a:t>
            </a:r>
            <a:r>
              <a:rPr lang="fr-FR" sz="3200" dirty="0" err="1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bomb</a:t>
            </a:r>
            <a:r>
              <a:rPr lang="fr-FR" sz="3200" dirty="0" smtClean="0"/>
              <a:t> </a:t>
            </a:r>
            <a:r>
              <a:rPr lang="ar-EG" sz="3200" dirty="0" smtClean="0"/>
              <a:t>أو القنبلة النووية الحرارية. تصنع هذه القنابل بواسطة تحفيز عملية الأندماج النووي بين نظائر عناصر كيميائية لعنصر الهيدروجين وبالأخص النظيرين التريتيوم</a:t>
            </a:r>
            <a:r>
              <a:rPr lang="fr-FR" sz="3200" dirty="0" smtClean="0"/>
              <a:t> (</a:t>
            </a:r>
            <a:r>
              <a:rPr lang="fr-FR" sz="3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Tritium</a:t>
            </a:r>
            <a:r>
              <a:rPr lang="fr-FR" sz="3200" dirty="0" smtClean="0"/>
              <a:t>) </a:t>
            </a:r>
            <a:r>
              <a:rPr lang="ar-EG" sz="3200" dirty="0" smtClean="0"/>
              <a:t>والديتيريوم</a:t>
            </a:r>
            <a:r>
              <a:rPr lang="fr-FR" sz="3200" dirty="0" smtClean="0"/>
              <a:t> (</a:t>
            </a:r>
            <a:r>
              <a:rPr lang="fr-FR" sz="3200" dirty="0" err="1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Deuterium</a:t>
            </a:r>
            <a:r>
              <a:rPr lang="fr-FR" sz="3200" dirty="0" smtClean="0"/>
              <a:t>) </a:t>
            </a:r>
            <a:r>
              <a:rPr lang="ar-EG" sz="3200" dirty="0" smtClean="0"/>
              <a:t>حيث ينتج من اتحاد هذين النظيرين للهيدروجين ذرة هيليوم مع نيوترون إضافي ويكون الهيليوم الناتج من هذه العملية أثقل كتلة من الهيليوم الطبيعي</a:t>
            </a:r>
            <a:endParaRPr lang="ar-EG" sz="32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/>
              <a:t>ينتج عن انفجار القنبلة الهيدروجينية حرارة شديدة واهتزاز هائل ورياح عاتية شديدة السرعة وانبعاث هائل للأشعة لاسيما أشعة جاما</a:t>
            </a:r>
            <a:r>
              <a:rPr lang="fr-FR" sz="3200" dirty="0" smtClean="0"/>
              <a:t>.</a:t>
            </a:r>
            <a:br>
              <a:rPr lang="fr-FR" sz="3200" dirty="0" smtClean="0"/>
            </a:br>
            <a:endParaRPr lang="ar-EG" sz="3200" dirty="0" smtClean="0"/>
          </a:p>
          <a:p>
            <a:pPr algn="r" rtl="1"/>
            <a:r>
              <a:rPr lang="ar-EG" sz="3200" dirty="0" smtClean="0"/>
              <a:t>أشعة جاما : هي موجات كهرومغناطيسية ( فوتونات تنتقل على شكل موجات ) لها طول موجي صغير جدا ( أقل من 1 نانو متر ) .</a:t>
            </a:r>
          </a:p>
          <a:p>
            <a:pPr algn="r" rtl="1"/>
            <a:endParaRPr lang="ar-EG" sz="3200" dirty="0" smtClean="0"/>
          </a:p>
          <a:p>
            <a:pPr algn="r" rtl="1"/>
            <a:endParaRPr lang="ar-EG" sz="3200" dirty="0" smtClean="0"/>
          </a:p>
        </p:txBody>
      </p:sp>
      <p:pic>
        <p:nvPicPr>
          <p:cNvPr id="8194" name="Picture 2" descr="C:\Users\A\Desktop\1CAWDGPAWCAMN4GQDCAQ9PUL0CAJOTAMOCAD0V0I3CAWG5TVPCACDL6M3CA4R79H9CAW8V0QTCA3XEMB0CACPV226CA5CP7ACCAH1P5U9CA4BBNLDCAT05XZACARJPM0XCACNDAG6CA3RDJYWCABBPHB8CALMC5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5715000" cy="2514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r" rtl="1"/>
            <a:endParaRPr lang="ar-EG" sz="3200" dirty="0" smtClean="0"/>
          </a:p>
          <a:p>
            <a:pPr algn="r" rtl="1">
              <a:buNone/>
            </a:pPr>
            <a:endParaRPr lang="ar-EG" sz="3200" dirty="0" smtClean="0"/>
          </a:p>
          <a:p>
            <a:pPr algn="r" rtl="1"/>
            <a:r>
              <a:rPr lang="ar-EG" sz="3200" dirty="0" smtClean="0"/>
              <a:t>لا يزال هناك جدل حول من توصل أول مرة إلى اختراع هذا النوع من القنابل. حيث أنه في فترة زمنية متقاربة جدا في عام</a:t>
            </a:r>
            <a:r>
              <a:rPr lang="fr-FR" sz="3200" dirty="0" smtClean="0"/>
              <a:t> 1955 </a:t>
            </a:r>
            <a:r>
              <a:rPr lang="ar-EG" sz="3200" dirty="0" smtClean="0"/>
              <a:t>م زعم أندريه ساخروف من الاتحاد السوفيتي وإدوارد تيلر مع ستانيسلو أولام من الولايات المتحدة باختراعهم لأول قنبلة هيدروجينية .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ar-EG" sz="32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kharov_1943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676400"/>
            <a:ext cx="2330196" cy="36059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أندريه</a:t>
            </a:r>
            <a:r>
              <a:rPr lang="ar-EG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ساخروف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إدوارد تيلر </a:t>
            </a:r>
            <a:endParaRPr lang="ar-EG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A\Desktop\OCASDAQZWCA2I8OF5CA26Y28XCA1SKPQZCAR2E41BCAV3A397CAVV3B6OCA604LXOCA0C6RWTCA7R17GTCA9S4EMPCA67ZAR1CAK3HN2ICALGT7RGCAG96ILDCAJMAWLPCARQ6Q8GCAXC1LK0CAPHE9PYCAWDM0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2535237" cy="350519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كان الدكتور مشرفة من المؤمنين بأهمية دور العلم في تقدم الأمم، وذلك بانتشاره بين جميع طوائف الشعب...... </a:t>
            </a:r>
          </a:p>
          <a:p>
            <a:pPr algn="r" rtl="1">
              <a:buNone/>
            </a:pPr>
            <a:r>
              <a:rPr lang="ar-EG" dirty="0" smtClean="0"/>
              <a:t>            </a:t>
            </a:r>
          </a:p>
          <a:p>
            <a:pPr algn="r" rtl="1">
              <a:buNone/>
            </a:pPr>
            <a:r>
              <a:rPr lang="ar-EG" dirty="0" smtClean="0"/>
              <a:t>                            حتى وإن لم يتخصصوا به </a:t>
            </a:r>
          </a:p>
          <a:p>
            <a:pPr algn="r" rtl="1">
              <a:buNone/>
            </a:pPr>
            <a:endParaRPr lang="ar-EG" dirty="0" smtClean="0"/>
          </a:p>
          <a:p>
            <a:pPr algn="r" rtl="1"/>
            <a:r>
              <a:rPr lang="ar-EG" dirty="0" smtClean="0"/>
              <a:t>كانت مؤلفاته تشرح الألغاز العلمية المعقدة ببساطة ووضوح حتى يفهمها جميع الناس حتى من غير المتخصصين .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أهم مؤلفاته</a:t>
            </a:r>
            <a:endParaRPr lang="ar-EG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ar-EG" dirty="0" smtClean="0"/>
              <a:t>*الميكانيكا العلمية و النظرية 1937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الهندسة الوصفية 1937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مطالعات عامية 1943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الهندسة المستوية والفراغية 1944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حساب المثلثات المستوية 1944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الذرة والقنابل الذرية 1945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العلوم والحياة 1946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الهندسة وحساب المثلثات</a:t>
            </a:r>
            <a:r>
              <a:rPr lang="fr-FR" dirty="0" smtClean="0"/>
              <a:t> </a:t>
            </a:r>
            <a:r>
              <a:rPr lang="ar-EG" dirty="0" smtClean="0"/>
              <a:t>1947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 </a:t>
            </a:r>
            <a:r>
              <a:rPr lang="ar-EG" dirty="0" smtClean="0"/>
              <a:t>نحن والعلم 1947</a:t>
            </a:r>
            <a:r>
              <a:rPr lang="fr-FR" dirty="0" smtClean="0"/>
              <a:t/>
            </a:r>
            <a:br>
              <a:rPr lang="fr-FR" dirty="0" smtClean="0"/>
            </a:b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أهم كتبه</a:t>
            </a:r>
            <a:endParaRPr lang="ar-EG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144962"/>
          </a:xfrm>
        </p:spPr>
        <p:txBody>
          <a:bodyPr>
            <a:normAutofit/>
          </a:bodyPr>
          <a:lstStyle/>
          <a:p>
            <a:pPr algn="ctr"/>
            <a:r>
              <a:rPr lang="ar-SA" sz="7200" dirty="0" smtClean="0"/>
              <a:t>الع</a:t>
            </a:r>
            <a:r>
              <a:rPr lang="ar-EG" sz="7200" dirty="0" smtClean="0"/>
              <a:t>ا</a:t>
            </a:r>
            <a:r>
              <a:rPr lang="ar-SA" sz="7200" dirty="0" smtClean="0"/>
              <a:t>لم المصرى </a:t>
            </a:r>
            <a:br>
              <a:rPr lang="ar-SA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ar-SA" sz="7200" dirty="0" smtClean="0"/>
              <a:t>الدكتور/ </a:t>
            </a:r>
            <a:r>
              <a:rPr lang="ar-EG" sz="7200" dirty="0" smtClean="0"/>
              <a:t>مصطفي مشرفة</a:t>
            </a:r>
            <a:r>
              <a:rPr lang="ar-SA" sz="7200" dirty="0" smtClean="0"/>
              <a:t> 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200" dirty="0" smtClean="0"/>
              <a:t>طالب بوجود مجلس علمى بمصر .</a:t>
            </a:r>
          </a:p>
          <a:p>
            <a:pPr algn="r" rtl="1"/>
            <a:r>
              <a:rPr lang="ar-EG" sz="3200" dirty="0" smtClean="0"/>
              <a:t>طالب بوزارة الإقتصاد العلمى .</a:t>
            </a:r>
          </a:p>
          <a:p>
            <a:pPr algn="r" rtl="1"/>
            <a:r>
              <a:rPr lang="ar-EG" sz="3200" dirty="0" smtClean="0"/>
              <a:t>طالب بوجود طاقة بديلة (الطاقة الشمسية )</a:t>
            </a:r>
          </a:p>
          <a:p>
            <a:pPr algn="r" rtl="1"/>
            <a:endParaRPr lang="ar-EG" sz="3200" dirty="0" smtClean="0"/>
          </a:p>
          <a:p>
            <a:pPr algn="r" rtl="1"/>
            <a:endParaRPr lang="ar-EG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نبؤات مشرفة</a:t>
            </a:r>
            <a:endParaRPr lang="ar-EG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EG" sz="3600" dirty="0" smtClean="0"/>
              <a:t>*****   طالب بتصنيع قنبلة نووية  *****</a:t>
            </a:r>
          </a:p>
          <a:p>
            <a:pPr algn="ctr" rtl="1">
              <a:buNone/>
            </a:pPr>
            <a:endParaRPr lang="ar-EG" sz="3600" dirty="0" smtClean="0"/>
          </a:p>
          <a:p>
            <a:pPr algn="ctr" rtl="1">
              <a:buNone/>
            </a:pPr>
            <a:endParaRPr lang="ar-EG" sz="3600" dirty="0" smtClean="0"/>
          </a:p>
          <a:p>
            <a:pPr algn="ctr" rtl="1">
              <a:buNone/>
            </a:pPr>
            <a:r>
              <a:rPr lang="ar-EG" sz="3600" dirty="0" smtClean="0"/>
              <a:t>((( نظرية الردع )))</a:t>
            </a:r>
          </a:p>
          <a:p>
            <a:pPr algn="ctr" rtl="1">
              <a:buNone/>
            </a:pPr>
            <a:endParaRPr lang="ar-EG" sz="3600" dirty="0" smtClean="0"/>
          </a:p>
          <a:p>
            <a:pPr algn="ctr" rtl="1">
              <a:buNone/>
            </a:pPr>
            <a:endParaRPr lang="ar-EG" sz="3600" dirty="0" smtClean="0"/>
          </a:p>
          <a:p>
            <a:pPr algn="r" rtl="1"/>
            <a:r>
              <a:rPr lang="ar-EG" sz="3600" dirty="0" smtClean="0"/>
              <a:t>و ذلك قبل إلقاء قنبلة هيروشيما و نجازكى عام 1945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200" dirty="0" smtClean="0"/>
              <a:t>توفى العالم الجليل الدكتور/ على مصطفي مشرفة </a:t>
            </a:r>
            <a:endParaRPr lang="ar-EG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2">
                    <a:lumMod val="50000"/>
                  </a:schemeClr>
                </a:solidFill>
              </a:rPr>
              <a:t>الإثنين 15 يناير 1950</a:t>
            </a:r>
            <a:endParaRPr lang="ar-EG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Ali_Mosharra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438400"/>
            <a:ext cx="5181600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>
              <a:buNone/>
            </a:pPr>
            <a:endParaRPr lang="ar-EG" sz="4000" dirty="0" smtClean="0"/>
          </a:p>
          <a:p>
            <a:r>
              <a:rPr lang="ar-EG" sz="4400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</a:rPr>
              <a:t>قال ليزابور</a:t>
            </a:r>
          </a:p>
          <a:p>
            <a:pPr algn="r" rtl="1">
              <a:buNone/>
            </a:pPr>
            <a:r>
              <a:rPr lang="ar-EG" sz="3200" dirty="0" smtClean="0"/>
              <a:t>- قال : إن مشرفة كان استاذاً بحق</a:t>
            </a:r>
          </a:p>
          <a:p>
            <a:pPr algn="r" rtl="1">
              <a:buFontTx/>
              <a:buChar char="-"/>
            </a:pPr>
            <a:endParaRPr lang="ar-EG" dirty="0" smtClean="0"/>
          </a:p>
          <a:p>
            <a:pPr algn="r" rtl="1">
              <a:buFontTx/>
              <a:buChar char="-"/>
            </a:pPr>
            <a:endParaRPr lang="ar-EG" dirty="0" smtClean="0"/>
          </a:p>
          <a:p>
            <a:r>
              <a:rPr lang="ar-EG" sz="4400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</a:rPr>
              <a:t>عن أينشتين</a:t>
            </a:r>
          </a:p>
          <a:p>
            <a:pPr algn="r" rtl="1">
              <a:buNone/>
            </a:pPr>
            <a:r>
              <a:rPr lang="ar-EG" sz="3200" dirty="0" smtClean="0"/>
              <a:t>- لا تقولوا إن مصطفي مشرفة مات , إنه حى من خلال ابحاثه. </a:t>
            </a:r>
          </a:p>
          <a:p>
            <a:pPr algn="r" rtl="1">
              <a:buNone/>
            </a:pPr>
            <a:endParaRPr lang="ar-EG" dirty="0" smtClean="0"/>
          </a:p>
          <a:p>
            <a:pPr algn="r" rtl="1">
              <a:buNone/>
            </a:pPr>
            <a:endParaRPr lang="ar-EG" dirty="0" smtClean="0"/>
          </a:p>
          <a:p>
            <a:pPr algn="r" rtl="1"/>
            <a:endParaRPr lang="ar-EG" dirty="0" smtClean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ha husse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685800"/>
            <a:ext cx="2209800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64162"/>
          </a:xfrm>
        </p:spPr>
        <p:txBody>
          <a:bodyPr>
            <a:normAutofit/>
          </a:bodyPr>
          <a:lstStyle/>
          <a:p>
            <a:pPr algn="ctr" rtl="1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ar-EG" sz="5400" dirty="0" smtClean="0"/>
              <a:t>إنه الأخ الذى لم يعرف إخاءه ضعفاً</a:t>
            </a:r>
            <a:br>
              <a:rPr lang="ar-EG" sz="5400" dirty="0" smtClean="0"/>
            </a:br>
            <a:r>
              <a:rPr lang="ar-EG" sz="5400" dirty="0" smtClean="0"/>
              <a:t>ولا وهناً على إختلاف الظروف</a:t>
            </a:r>
            <a:endParaRPr lang="ar-EG" sz="54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i_Mosharraf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20712"/>
            <a:ext cx="8229600" cy="5399087"/>
          </a:xfrm>
        </p:spPr>
        <p:txBody>
          <a:bodyPr/>
          <a:lstStyle/>
          <a:p>
            <a:pPr algn="ctr">
              <a:buFontTx/>
              <a:buNone/>
            </a:pPr>
            <a:endParaRPr lang="ar-EG" sz="5400" b="1" dirty="0" smtClean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ar-EG" sz="5400" b="1" dirty="0" smtClean="0"/>
              <a:t>النيل </a:t>
            </a:r>
            <a:r>
              <a:rPr lang="ar-EG" sz="5400" b="1" dirty="0"/>
              <a:t>هبة الله لمصر</a:t>
            </a:r>
          </a:p>
          <a:p>
            <a:pPr algn="ctr">
              <a:buFontTx/>
              <a:buNone/>
            </a:pPr>
            <a:r>
              <a:rPr lang="ar-EG" sz="5400" b="1" dirty="0"/>
              <a:t>و مصر جنة الله في أرضه</a:t>
            </a:r>
          </a:p>
          <a:p>
            <a:pPr algn="ctr">
              <a:buFontTx/>
              <a:buNone/>
            </a:pPr>
            <a:r>
              <a:rPr lang="ar-EG" sz="5400" b="1" dirty="0"/>
              <a:t>فلنحافظ عليها</a:t>
            </a:r>
            <a:endParaRPr lang="en-GB" sz="5400" b="1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EG" sz="9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التعليم</a:t>
            </a:r>
            <a:endParaRPr lang="en-GB" sz="9600" b="1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r-EG" sz="96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EG" sz="9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الصحة</a:t>
            </a:r>
            <a:endParaRPr lang="en-GB" sz="9600" b="1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r-EG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EG" sz="9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البحث العلمي</a:t>
            </a:r>
            <a:endParaRPr lang="en-GB" sz="9600" b="1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r-EG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EG" sz="3200" dirty="0" smtClean="0"/>
              <a:t>علي </a:t>
            </a:r>
            <a:r>
              <a:rPr lang="ar-EG" sz="3200" dirty="0"/>
              <a:t>مصطفى مشرفة </a:t>
            </a:r>
            <a:r>
              <a:rPr lang="ar-EG" sz="3200" dirty="0" smtClean="0"/>
              <a:t>باشا</a:t>
            </a:r>
            <a:endParaRPr lang="ar-SA" sz="3200" dirty="0" smtClean="0"/>
          </a:p>
          <a:p>
            <a:r>
              <a:rPr lang="ar-EG" sz="3200" dirty="0" smtClean="0"/>
              <a:t>عالم فيزيائى و رياضيات مصري</a:t>
            </a:r>
            <a:endParaRPr lang="ar-SA" sz="3200" dirty="0" smtClean="0"/>
          </a:p>
          <a:p>
            <a:r>
              <a:rPr lang="ar-EG" sz="3200" dirty="0" smtClean="0"/>
              <a:t>ولد </a:t>
            </a:r>
            <a:r>
              <a:rPr lang="ar-SA" sz="3200" dirty="0" smtClean="0"/>
              <a:t>بمحافظة </a:t>
            </a:r>
            <a:r>
              <a:rPr lang="ar-EG" sz="3200" dirty="0" smtClean="0"/>
              <a:t>دمياط</a:t>
            </a:r>
            <a:r>
              <a:rPr lang="ar-SA" sz="3200" dirty="0" smtClean="0"/>
              <a:t> بمصر</a:t>
            </a:r>
            <a:r>
              <a:rPr lang="ar-EG" sz="3200" dirty="0" smtClean="0"/>
              <a:t> </a:t>
            </a:r>
            <a:endParaRPr lang="ar-SA" sz="3200" dirty="0" smtClean="0"/>
          </a:p>
          <a:p>
            <a:r>
              <a:rPr lang="ar-EG" sz="3200" dirty="0" smtClean="0"/>
              <a:t>( 11 </a:t>
            </a:r>
            <a:r>
              <a:rPr lang="ar-EG" sz="3200" dirty="0"/>
              <a:t>يوليو 1898- 15 يناير 1950 م) </a:t>
            </a:r>
            <a:endParaRPr lang="ar-SA" sz="3200" dirty="0" smtClean="0"/>
          </a:p>
        </p:txBody>
      </p:sp>
      <p:pic>
        <p:nvPicPr>
          <p:cNvPr id="6" name="Content Placeholder 3" descr="100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2667000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-685800" y="228600"/>
            <a:ext cx="1043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ar-EG" sz="96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مصر</a:t>
            </a:r>
            <a:endParaRPr lang="en-GB" sz="9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5791200" y="2781300"/>
            <a:ext cx="4267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ar-EG" sz="66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التعليم</a:t>
            </a:r>
            <a:endParaRPr lang="en-GB" sz="6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-685800" y="2819400"/>
            <a:ext cx="1043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0"/>
              </a:spcBef>
              <a:buClrTx/>
              <a:buSzTx/>
            </a:pPr>
            <a:r>
              <a:rPr lang="ar-EG" sz="66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البحث </a:t>
            </a:r>
            <a:r>
              <a:rPr lang="ar-EG" sz="6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العلمي</a:t>
            </a:r>
            <a:endParaRPr lang="en-GB" sz="6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-685800" y="4495800"/>
            <a:ext cx="1043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ar-EG" sz="96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/>
                <a:latin typeface="Times New Roman" pitchFamily="18" charset="0"/>
                <a:cs typeface="Times New Roman" pitchFamily="18" charset="0"/>
              </a:rPr>
              <a:t>النهضة</a:t>
            </a:r>
            <a:endParaRPr lang="en-GB" sz="9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-990600" y="2819400"/>
            <a:ext cx="4495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ar-EG" sz="66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Times New Roman" pitchFamily="18" charset="0"/>
                <a:cs typeface="Times New Roman" pitchFamily="18" charset="0"/>
              </a:rPr>
              <a:t>الصحة</a:t>
            </a:r>
            <a:endParaRPr lang="en-GB" sz="6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dows Photo Gallery 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Ali_Mosharraf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096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ar-EG" sz="3200" dirty="0" smtClean="0"/>
              <a:t>تلقى دروسه </a:t>
            </a:r>
            <a:r>
              <a:rPr lang="ar-EG" sz="3200" dirty="0"/>
              <a:t>الأولى على يد والده ثم في مدرسة "أحمد الكتبي" ، وكان دائما من الأوائل في الدراسة ، ولكن طفولته </a:t>
            </a:r>
            <a:r>
              <a:rPr lang="ar-EG" sz="3200" dirty="0" smtClean="0"/>
              <a:t>خلت </a:t>
            </a:r>
            <a:r>
              <a:rPr lang="ar-EG" sz="3200" dirty="0"/>
              <a:t>من كل مباهجها حيث يقول عن ذلك </a:t>
            </a:r>
            <a:r>
              <a:rPr lang="ar-EG" sz="3200" dirty="0" smtClean="0"/>
              <a:t>:</a:t>
            </a:r>
          </a:p>
          <a:p>
            <a:pPr algn="r">
              <a:buNone/>
            </a:pPr>
            <a:endParaRPr lang="ar-EG" sz="3200" dirty="0" smtClean="0"/>
          </a:p>
          <a:p>
            <a:pPr algn="r">
              <a:buNone/>
            </a:pPr>
            <a:endParaRPr lang="ar-EG" sz="3200" dirty="0" smtClean="0"/>
          </a:p>
          <a:p>
            <a:pPr algn="r">
              <a:buNone/>
            </a:pPr>
            <a:endParaRPr lang="ar-SA" sz="3200" dirty="0" smtClean="0"/>
          </a:p>
          <a:p>
            <a:pPr algn="r">
              <a:buNone/>
            </a:pPr>
            <a:r>
              <a:rPr lang="ar-EG" sz="3200" dirty="0" smtClean="0"/>
              <a:t>( </a:t>
            </a:r>
            <a:r>
              <a:rPr lang="ar-EG" sz="3200" dirty="0"/>
              <a:t>لقد كنت أفني و أنا طفل لكي أكون في المقدمة ، </a:t>
            </a:r>
            <a:r>
              <a:rPr lang="ar-EG" sz="3200" dirty="0" smtClean="0"/>
              <a:t>فخلت</a:t>
            </a:r>
            <a:r>
              <a:rPr lang="ar-SA" sz="3200" dirty="0" smtClean="0"/>
              <a:t> </a:t>
            </a:r>
            <a:r>
              <a:rPr lang="ar-EG" sz="3200" dirty="0" smtClean="0"/>
              <a:t>طفولتي </a:t>
            </a:r>
            <a:r>
              <a:rPr lang="ar-EG" sz="3200" dirty="0"/>
              <a:t>من كل بهيج . ولقد تعلمت في تلك السن أن اللعب </a:t>
            </a:r>
            <a:r>
              <a:rPr lang="ar-EG" sz="3200" dirty="0" smtClean="0"/>
              <a:t>مضيعةللوقت </a:t>
            </a:r>
            <a:r>
              <a:rPr lang="ar-EG" sz="3200" dirty="0"/>
              <a:t>- كما كانت تقول والدته - ، تعلمت الوقار والسكون في سن اللهو والمرح ، حتى الجري كنت أعتبره خروجاً عن الوقار </a:t>
            </a:r>
            <a:r>
              <a:rPr lang="ar-EG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EG" sz="3200" dirty="0" smtClean="0"/>
          </a:p>
          <a:p>
            <a:pPr algn="ctr">
              <a:buNone/>
            </a:pPr>
            <a:r>
              <a:rPr lang="ar-EG" sz="3200" dirty="0" smtClean="0"/>
              <a:t> </a:t>
            </a:r>
            <a:r>
              <a:rPr lang="ar-SA" sz="3200" dirty="0" smtClean="0"/>
              <a:t>التحق بمدرسة المعلمين عام 1917</a:t>
            </a:r>
            <a:endParaRPr lang="ar-EG" sz="3200" dirty="0" smtClean="0"/>
          </a:p>
          <a:p>
            <a:pPr algn="ctr">
              <a:buNone/>
            </a:pPr>
            <a:endParaRPr lang="ar-EG" sz="3200" dirty="0" smtClean="0"/>
          </a:p>
          <a:p>
            <a:pPr algn="ctr">
              <a:buNone/>
            </a:pPr>
            <a:r>
              <a:rPr lang="ar-SA" sz="3200" dirty="0" smtClean="0"/>
              <a:t>*التحق بجامعة نوتنجهام ببريطانيا</a:t>
            </a:r>
            <a:endParaRPr lang="ar-EG" sz="3200" dirty="0" smtClean="0"/>
          </a:p>
          <a:p>
            <a:pPr algn="ctr">
              <a:buNone/>
            </a:pPr>
            <a:endParaRPr lang="ar-EG" sz="3200" dirty="0" smtClean="0"/>
          </a:p>
          <a:p>
            <a:pPr algn="ctr">
              <a:buNone/>
            </a:pPr>
            <a:endParaRPr lang="ar-SA" sz="3200" dirty="0" smtClean="0"/>
          </a:p>
          <a:p>
            <a:pPr algn="ctr">
              <a:buNone/>
            </a:pPr>
            <a:endParaRPr lang="ar-SA" sz="3200" dirty="0" smtClean="0"/>
          </a:p>
          <a:p>
            <a:pPr algn="ctr">
              <a:buNone/>
            </a:pPr>
            <a:endParaRPr lang="en-US" sz="3200" dirty="0"/>
          </a:p>
        </p:txBody>
      </p:sp>
      <p:pic>
        <p:nvPicPr>
          <p:cNvPr id="1028" name="Picture 4" descr="http://www.lancs.ac.uk/staff/papadopo/Images/nott%20uni%20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267200"/>
            <a:ext cx="6076623" cy="17970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EG" sz="3200" dirty="0" smtClean="0"/>
              <a:t> وأثناء اشتعال ثورة 1919 بقيادة سعد زغلول ، كتب مصطغى مشرفة إلى صديقه محمود فهمي النقراشي – رئيس الوزراء.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ar-EG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قيام الثورة عام 1919</a:t>
            </a:r>
            <a:br>
              <a:rPr lang="ar-EG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ar-EG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\Desktop\Mahmoud_an-Nuqrashi_Pas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3200400" cy="391604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None/>
            </a:pPr>
            <a:r>
              <a:rPr lang="ar-SA" dirty="0" smtClean="0"/>
              <a:t> </a:t>
            </a:r>
            <a:r>
              <a:rPr lang="ar-SA" sz="4400" dirty="0" smtClean="0"/>
              <a:t>جامعة نوتنجهام ببريطانيا</a:t>
            </a:r>
            <a:endParaRPr lang="ar-EG" sz="4400" dirty="0" smtClean="0"/>
          </a:p>
          <a:p>
            <a:pPr algn="r">
              <a:buNone/>
            </a:pPr>
            <a:endParaRPr lang="ar-EG" dirty="0" smtClean="0"/>
          </a:p>
          <a:p>
            <a:pPr algn="ctr">
              <a:buNone/>
            </a:pPr>
            <a:r>
              <a:rPr lang="ar-SA" sz="3200" dirty="0" smtClean="0"/>
              <a:t>*حصل علي بكالوريوس الرياضيات فى عام 1920</a:t>
            </a:r>
            <a:endParaRPr lang="ar-EG" sz="3200" dirty="0" smtClean="0"/>
          </a:p>
          <a:p>
            <a:pPr algn="r"/>
            <a:endParaRPr lang="ar-EG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3200" dirty="0" smtClean="0"/>
              <a:t>*</a:t>
            </a:r>
            <a:r>
              <a:rPr lang="ar-EG" sz="3200" dirty="0" smtClean="0"/>
              <a:t>التحق عام 1920 بالكلية الملكية</a:t>
            </a:r>
            <a:r>
              <a:rPr lang="ar-SA" sz="3200" dirty="0" smtClean="0"/>
              <a:t>  (</a:t>
            </a:r>
            <a:r>
              <a:rPr lang="fr-FR" sz="3200" dirty="0" smtClean="0"/>
              <a:t>( Kings </a:t>
            </a:r>
            <a:r>
              <a:rPr lang="fr-FR" sz="3200" dirty="0" err="1" smtClean="0"/>
              <a:t>college</a:t>
            </a:r>
            <a:endParaRPr lang="ar-SA" sz="3200" dirty="0" smtClean="0"/>
          </a:p>
          <a:p>
            <a:pPr algn="r" rtl="1">
              <a:buNone/>
            </a:pPr>
            <a:r>
              <a:rPr lang="ar-SA" sz="3200" dirty="0" smtClean="0"/>
              <a:t>*حصل </a:t>
            </a:r>
            <a:r>
              <a:rPr lang="ar-EG" sz="3200" dirty="0" smtClean="0"/>
              <a:t>عام </a:t>
            </a:r>
            <a:r>
              <a:rPr lang="ar-EG" sz="3200" dirty="0"/>
              <a:t>1923 على </a:t>
            </a:r>
            <a:r>
              <a:rPr lang="ar-EG" sz="3200" dirty="0" smtClean="0"/>
              <a:t>دكتوراة الفلسفة </a:t>
            </a:r>
            <a:r>
              <a:rPr lang="en-US" sz="3200" dirty="0" err="1" smtClean="0"/>
              <a:t>Ph.D</a:t>
            </a:r>
            <a:r>
              <a:rPr lang="en-US" sz="3200" dirty="0" smtClean="0"/>
              <a:t> </a:t>
            </a:r>
            <a:r>
              <a:rPr lang="ar-EG" sz="3200" dirty="0" smtClean="0"/>
              <a:t> </a:t>
            </a:r>
          </a:p>
          <a:p>
            <a:pPr algn="r" rtl="1">
              <a:buNone/>
            </a:pPr>
            <a:r>
              <a:rPr lang="ar-EG" sz="3200" dirty="0" smtClean="0"/>
              <a:t> بإشراف </a:t>
            </a:r>
            <a:r>
              <a:rPr lang="ar-EG" sz="3200" dirty="0"/>
              <a:t>العالم الفيزيائي الشهير </a:t>
            </a:r>
            <a:r>
              <a:rPr lang="en-US" sz="3200" dirty="0" smtClean="0"/>
              <a:t>Charles T. Wilson</a:t>
            </a:r>
          </a:p>
          <a:p>
            <a:pPr algn="r" rtl="1">
              <a:buNone/>
            </a:pPr>
            <a:endParaRPr lang="ar-SA" sz="3200" dirty="0" smtClean="0"/>
          </a:p>
          <a:p>
            <a:endParaRPr lang="en-US" sz="3200" dirty="0"/>
          </a:p>
        </p:txBody>
      </p:sp>
      <p:pic>
        <p:nvPicPr>
          <p:cNvPr id="4" name="Content Placeholder 3" descr="Charles_Thomson_Rees_Wilson_at_1927_Solvay_confer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800"/>
            <a:ext cx="3429000" cy="3505200"/>
          </a:xfrm>
          <a:prstGeom prst="rect">
            <a:avLst/>
          </a:prstGeom>
        </p:spPr>
      </p:pic>
      <p:pic>
        <p:nvPicPr>
          <p:cNvPr id="68610" name="Picture 2" descr="http://www.sfep.org.uk/i/o/lake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971800"/>
            <a:ext cx="4629150" cy="346289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04617B" mc:Ignorable=""/>
      </a:dk2>
      <a:lt2>
        <a:srgbClr xmlns:mc="http://schemas.openxmlformats.org/markup-compatibility/2006" xmlns:a14="http://schemas.microsoft.com/office/drawing/2010/main" val="DBF5F9" mc:Ignorable=""/>
      </a:lt2>
      <a:accent1>
        <a:srgbClr xmlns:mc="http://schemas.openxmlformats.org/markup-compatibility/2006" xmlns:a14="http://schemas.microsoft.com/office/drawing/2010/main" val="0F6FC6" mc:Ignorable=""/>
      </a:accent1>
      <a:accent2>
        <a:srgbClr xmlns:mc="http://schemas.openxmlformats.org/markup-compatibility/2006" xmlns:a14="http://schemas.microsoft.com/office/drawing/2010/main" val="009DD9" mc:Ignorable=""/>
      </a:accent2>
      <a:accent3>
        <a:srgbClr xmlns:mc="http://schemas.openxmlformats.org/markup-compatibility/2006" xmlns:a14="http://schemas.microsoft.com/office/drawing/2010/main" val="0BD0D9" mc:Ignorable=""/>
      </a:accent3>
      <a:accent4>
        <a:srgbClr xmlns:mc="http://schemas.openxmlformats.org/markup-compatibility/2006" xmlns:a14="http://schemas.microsoft.com/office/drawing/2010/main" val="10CF9B" mc:Ignorable=""/>
      </a:accent4>
      <a:accent5>
        <a:srgbClr xmlns:mc="http://schemas.openxmlformats.org/markup-compatibility/2006" xmlns:a14="http://schemas.microsoft.com/office/drawing/2010/main" val="7CCA62" mc:Ignorable=""/>
      </a:accent5>
      <a:accent6>
        <a:srgbClr xmlns:mc="http://schemas.openxmlformats.org/markup-compatibility/2006" xmlns:a14="http://schemas.microsoft.com/office/drawing/2010/main" val="A5C249" mc:Ignorable=""/>
      </a:accent6>
      <a:hlink>
        <a:srgbClr xmlns:mc="http://schemas.openxmlformats.org/markup-compatibility/2006" xmlns:a14="http://schemas.microsoft.com/office/drawing/2010/main" val="E2D700" mc:Ignorable=""/>
      </a:hlink>
      <a:folHlink>
        <a:srgbClr xmlns:mc="http://schemas.openxmlformats.org/markup-compatibility/2006" xmlns:a14="http://schemas.microsoft.com/office/drawing/2010/main" val="85DFD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2157</TotalTime>
  <Words>892</Words>
  <Application>Microsoft Office PowerPoint</Application>
  <PresentationFormat>On-screen Show (4:3)</PresentationFormat>
  <Paragraphs>169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Paper</vt:lpstr>
      <vt:lpstr>الأسطورة المصرية</vt:lpstr>
      <vt:lpstr>PowerPoint Presentation</vt:lpstr>
      <vt:lpstr>العالم المصرى   الدكتور/ مصطفي مشرفة </vt:lpstr>
      <vt:lpstr>PowerPoint Presentation</vt:lpstr>
      <vt:lpstr>PowerPoint Presentation</vt:lpstr>
      <vt:lpstr>PowerPoint Presentation</vt:lpstr>
      <vt:lpstr>قيام الثورة عام 1919 </vt:lpstr>
      <vt:lpstr>PowerPoint Presentation</vt:lpstr>
      <vt:lpstr>PowerPoint Presentation</vt:lpstr>
      <vt:lpstr>PowerPoint Presentation</vt:lpstr>
      <vt:lpstr>العودة إلى الوطن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أهم أعماله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أندريه ساخروف</vt:lpstr>
      <vt:lpstr>إدوارد تيلر </vt:lpstr>
      <vt:lpstr>أهم مؤلفاته</vt:lpstr>
      <vt:lpstr>أهم كتبه</vt:lpstr>
      <vt:lpstr>نبؤات مشرفة</vt:lpstr>
      <vt:lpstr>PowerPoint Presentation</vt:lpstr>
      <vt:lpstr>الإثنين 15 يناير 1950</vt:lpstr>
      <vt:lpstr>PowerPoint Presentation</vt:lpstr>
      <vt:lpstr> إنه الأخ الذى لم يعرف إخاءه ضعفاً ولا وهناً على إختلاف الظروف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الأسطورة المصرية</dc:title>
  <dc:creator>ScOrPiOnE</dc:creator>
  <cp:lastModifiedBy>Mohamed</cp:lastModifiedBy>
  <cp:revision>143</cp:revision>
  <dcterms:created xsi:type="dcterms:W3CDTF">2009-12-15T14:53:10Z</dcterms:created>
  <dcterms:modified xsi:type="dcterms:W3CDTF">2010-02-25T14:31:43Z</dcterms:modified>
</cp:coreProperties>
</file>